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1" r:id="rId4"/>
    <p:sldId id="259" r:id="rId5"/>
    <p:sldId id="277" r:id="rId6"/>
    <p:sldId id="290" r:id="rId7"/>
    <p:sldId id="293" r:id="rId8"/>
    <p:sldId id="294" r:id="rId9"/>
    <p:sldId id="273" r:id="rId10"/>
    <p:sldId id="270" r:id="rId11"/>
    <p:sldId id="260" r:id="rId12"/>
    <p:sldId id="261" r:id="rId13"/>
    <p:sldId id="289" r:id="rId14"/>
    <p:sldId id="281" r:id="rId15"/>
    <p:sldId id="284" r:id="rId16"/>
    <p:sldId id="296" r:id="rId17"/>
    <p:sldId id="287" r:id="rId18"/>
    <p:sldId id="288" r:id="rId19"/>
    <p:sldId id="282" r:id="rId20"/>
    <p:sldId id="275" r:id="rId21"/>
    <p:sldId id="276" r:id="rId22"/>
    <p:sldId id="272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925"/>
    <a:srgbClr val="3F9F30"/>
    <a:srgbClr val="92D050"/>
    <a:srgbClr val="FF1919"/>
    <a:srgbClr val="FFF300"/>
    <a:srgbClr val="5C5C5C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CF4B6-C8D6-438C-8B7D-E8AF3EC6F65B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E7C36-DFCF-4E97-A020-86AC1B983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92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97C0C2C-FB57-479D-BE7F-6EC34BF7043C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8346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08E6-C353-4980-BC35-3BA553F61D46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33ED-602B-46D4-AC4E-A3EC8D1FE08B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F40-FDE7-4477-94C1-42AFCA093BA3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5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AD4DDD-EA1C-4615-97C2-D68EC457B4CF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3806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03C5-1E3C-44BE-9E2F-087D284D2C5D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7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4308-201A-4967-870E-1ACB91AA6D8E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4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91EA-DA61-4C24-8C9E-58C8105C0CDC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1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23BC-FE77-4485-B606-6CBA74C5D36E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6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8D6C14-1859-4DDA-AD38-00DE62AE1826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911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734E95-C037-429B-8B5F-D0FAB25DE16C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227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E0770D22-4CCF-46DD-9D25-F19CC4764808}" type="datetime1">
              <a:rPr lang="en-US" altLang="ko-KR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3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11" orient="horz" pos="136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69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512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02" userDrawn="1">
          <p15:clr>
            <a:srgbClr val="F26B43"/>
          </p15:clr>
        </p15:guide>
        <p15:guide id="1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el_shading" TargetMode="External"/><Relationship Id="rId3" Type="http://schemas.openxmlformats.org/officeDocument/2006/relationships/hyperlink" Target="https://www.youtube.com/watch?v=ZJwaoP2WdIY" TargetMode="External"/><Relationship Id="rId7" Type="http://schemas.openxmlformats.org/officeDocument/2006/relationships/hyperlink" Target="http://devilmaker.tistory.com/entry/%EB%A7%B5-%EB%92%A4%ED%8B%80%EB%A6%B0-%EC%88%B2" TargetMode="External"/><Relationship Id="rId2" Type="http://schemas.openxmlformats.org/officeDocument/2006/relationships/hyperlink" Target="http://leagueoflegends.wikia.com/wiki/File:Minions_fight_1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blog.naver.com/PostView.nhn?blogId=lushiwha&amp;logNo=220375586204&amp;proxyReferer=https://www.google.co.kr/" TargetMode="External"/><Relationship Id="rId11" Type="http://schemas.openxmlformats.org/officeDocument/2006/relationships/hyperlink" Target="http://www.freeiconspng.com/img/15081" TargetMode="External"/><Relationship Id="rId5" Type="http://schemas.openxmlformats.org/officeDocument/2006/relationships/hyperlink" Target="http://m.gamemeca.com/gmc/hos/board.php?gcode=heroes_heroInfo&amp;gid=824308" TargetMode="External"/><Relationship Id="rId10" Type="http://schemas.openxmlformats.org/officeDocument/2006/relationships/hyperlink" Target="http://www.ansansteno.com/info_steno/1233" TargetMode="External"/><Relationship Id="rId4" Type="http://schemas.openxmlformats.org/officeDocument/2006/relationships/hyperlink" Target="http://mymin1105.egloos.com/m/5199438" TargetMode="External"/><Relationship Id="rId9" Type="http://schemas.openxmlformats.org/officeDocument/2006/relationships/hyperlink" Target="https://www.assetstore.unity3d.com/en/#!/content/4737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pc.pl/karty_graficzne/gry_directx_12_na_celowniku_amd_jeszcze_przyjdzie_nasz_czas" TargetMode="External"/><Relationship Id="rId7" Type="http://schemas.openxmlformats.org/officeDocument/2006/relationships/hyperlink" Target="https://www.shareicon.net/tag/trello" TargetMode="External"/><Relationship Id="rId2" Type="http://schemas.openxmlformats.org/officeDocument/2006/relationships/hyperlink" Target="http://www.iconarchive.com/show/simply-styled-icons-by-dakirby309/Microsoft-Visual-Studio-ic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search.net/slack-app-review/" TargetMode="External"/><Relationship Id="rId5" Type="http://schemas.openxmlformats.org/officeDocument/2006/relationships/hyperlink" Target="https://www.flaticon.com/free-icon/github-logo_25231" TargetMode="External"/><Relationship Id="rId4" Type="http://schemas.openxmlformats.org/officeDocument/2006/relationships/hyperlink" Target="https://tlcburdwan.wordpress.com/home/3ds-max-ic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A25DB7F-7E3C-404A-A1C7-3A678FCBD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2614" y="3525891"/>
            <a:ext cx="5123755" cy="63884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 작품 제안서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2FAF3A1-8CC6-4C3C-9D4B-691A741AA8EC}"/>
              </a:ext>
            </a:extLst>
          </p:cNvPr>
          <p:cNvSpPr txBox="1">
            <a:spLocks/>
          </p:cNvSpPr>
          <p:nvPr/>
        </p:nvSpPr>
        <p:spPr>
          <a:xfrm>
            <a:off x="3048694" y="4579212"/>
            <a:ext cx="5123755" cy="11661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2013180003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김나단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2013180036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정휘현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2013182011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김선필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2013182034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이용선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B96C9A-CE6A-4D99-9EA8-756C17C90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843742"/>
              </p:ext>
            </p:extLst>
          </p:nvPr>
        </p:nvGraphicFramePr>
        <p:xfrm>
          <a:off x="7100344" y="601482"/>
          <a:ext cx="1469887" cy="8370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69887">
                  <a:extLst>
                    <a:ext uri="{9D8B030D-6E8A-4147-A177-3AD203B41FA5}">
                      <a16:colId xmlns:a16="http://schemas.microsoft.com/office/drawing/2014/main" val="241491827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교수님 확인란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5093427"/>
                  </a:ext>
                </a:extLst>
              </a:tr>
              <a:tr h="55128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460920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E10FCAEF-13B3-446B-A8F7-AB11931EDEF7}"/>
              </a:ext>
            </a:extLst>
          </p:cNvPr>
          <p:cNvSpPr txBox="1">
            <a:spLocks/>
          </p:cNvSpPr>
          <p:nvPr/>
        </p:nvSpPr>
        <p:spPr>
          <a:xfrm>
            <a:off x="971549" y="2024229"/>
            <a:ext cx="7200900" cy="106042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5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6065D33-DE77-48AC-ABB5-2B5F43A526C3}"/>
              </a:ext>
            </a:extLst>
          </p:cNvPr>
          <p:cNvSpPr txBox="1">
            <a:spLocks/>
          </p:cNvSpPr>
          <p:nvPr/>
        </p:nvSpPr>
        <p:spPr>
          <a:xfrm>
            <a:off x="1288897" y="2643418"/>
            <a:ext cx="6771190" cy="882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5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3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Legend of Doodles</a:t>
            </a:r>
          </a:p>
        </p:txBody>
      </p:sp>
    </p:spTree>
    <p:extLst>
      <p:ext uri="{BB962C8B-B14F-4D97-AF65-F5344CB8AC3E}">
        <p14:creationId xmlns:p14="http://schemas.microsoft.com/office/powerpoint/2010/main" val="424786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96B4A92C-CBF6-438D-8219-EBB60793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22" y="5261410"/>
            <a:ext cx="2667600" cy="323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8: Cell Shading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예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E019E6-DF60-4879-8CEC-9DAF0DBB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8CE736A-FAD5-474A-9052-F7D2CA1C4A70}"/>
              </a:ext>
            </a:extLst>
          </p:cNvPr>
          <p:cNvSpPr txBox="1">
            <a:spLocks/>
          </p:cNvSpPr>
          <p:nvPr/>
        </p:nvSpPr>
        <p:spPr>
          <a:xfrm>
            <a:off x="904122" y="1574101"/>
            <a:ext cx="7670683" cy="79191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포스트 프로세싱 작업을 통한 낙서 표현 구현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2F3E8819-903F-4071-A73F-92F2714EBD1B}"/>
              </a:ext>
            </a:extLst>
          </p:cNvPr>
          <p:cNvSpPr txBox="1">
            <a:spLocks/>
          </p:cNvSpPr>
          <p:nvPr/>
        </p:nvSpPr>
        <p:spPr>
          <a:xfrm>
            <a:off x="4854983" y="5278188"/>
            <a:ext cx="3025589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9: Sketch Effect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8E74DC1-BDA8-4E64-9571-876F1ADC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480CD4-5AA1-4B02-9BC3-94E965360B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0" y="2434977"/>
            <a:ext cx="3732672" cy="28432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8C121B-A3D8-4244-9C60-4FE0C61A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81" y="2434977"/>
            <a:ext cx="3733874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5753F4E0-78C9-45FE-811C-E02EF4B6D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192980"/>
              </p:ext>
            </p:extLst>
          </p:nvPr>
        </p:nvGraphicFramePr>
        <p:xfrm>
          <a:off x="899393" y="2816890"/>
          <a:ext cx="5262783" cy="193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3" imgW="6628320" imgH="2437920" progId="Photoshop.Image.18">
                  <p:embed/>
                </p:oleObj>
              </mc:Choice>
              <mc:Fallback>
                <p:oleObj name="Image" r:id="rId3" imgW="6628320" imgH="24379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393" y="2816890"/>
                        <a:ext cx="5262783" cy="193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85CD245-4F87-4F03-B49F-01B9EC9DB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2" y="4983014"/>
            <a:ext cx="600075" cy="3498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195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endParaRPr lang="en-US" altLang="ko-KR" sz="195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9850EC-CFB4-4EDC-A2BE-52EF6AB8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06515D-F4BF-4DE9-9C3B-BD5A6F8C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900" y="2880215"/>
            <a:ext cx="1704909" cy="236507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23A62E-7BB7-49B5-A911-62081CDD4882}"/>
              </a:ext>
            </a:extLst>
          </p:cNvPr>
          <p:cNvCxnSpPr>
            <a:cxnSpLocks/>
          </p:cNvCxnSpPr>
          <p:nvPr/>
        </p:nvCxnSpPr>
        <p:spPr>
          <a:xfrm flipV="1">
            <a:off x="2084297" y="2380173"/>
            <a:ext cx="1011215" cy="871662"/>
          </a:xfrm>
          <a:prstGeom prst="straightConnector1">
            <a:avLst/>
          </a:prstGeom>
          <a:ln w="28575" cap="flat" cmpd="sng" algn="ctr">
            <a:solidFill>
              <a:srgbClr val="F3192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DBAA5D-F1E6-4534-90D6-D18235A826B4}"/>
              </a:ext>
            </a:extLst>
          </p:cNvPr>
          <p:cNvCxnSpPr>
            <a:cxnSpLocks/>
          </p:cNvCxnSpPr>
          <p:nvPr/>
        </p:nvCxnSpPr>
        <p:spPr>
          <a:xfrm flipH="1">
            <a:off x="1257303" y="3970678"/>
            <a:ext cx="295276" cy="1012340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C0F8C5C-3B28-4FE4-894D-F4D5C1877972}"/>
              </a:ext>
            </a:extLst>
          </p:cNvPr>
          <p:cNvCxnSpPr>
            <a:cxnSpLocks/>
          </p:cNvCxnSpPr>
          <p:nvPr/>
        </p:nvCxnSpPr>
        <p:spPr>
          <a:xfrm>
            <a:off x="2106104" y="3970678"/>
            <a:ext cx="172757" cy="1087100"/>
          </a:xfrm>
          <a:prstGeom prst="straightConnector1">
            <a:avLst/>
          </a:prstGeom>
          <a:ln w="28575" cap="flat" cmpd="sng" algn="ctr">
            <a:solidFill>
              <a:srgbClr val="3F9F3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878E091A-ACA3-44A8-98F8-EA586D4D5AFF}"/>
              </a:ext>
            </a:extLst>
          </p:cNvPr>
          <p:cNvSpPr txBox="1">
            <a:spLocks/>
          </p:cNvSpPr>
          <p:nvPr/>
        </p:nvSpPr>
        <p:spPr>
          <a:xfrm>
            <a:off x="2000729" y="5008031"/>
            <a:ext cx="600075" cy="34984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50" dirty="0">
                <a:solidFill>
                  <a:srgbClr val="3F9F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정지</a:t>
            </a:r>
            <a:endParaRPr lang="en-US" altLang="ko-KR" sz="1950" dirty="0">
              <a:solidFill>
                <a:srgbClr val="3F9F3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6B5A65B1-D6C5-4D23-9B01-099A93CC4DAD}"/>
              </a:ext>
            </a:extLst>
          </p:cNvPr>
          <p:cNvSpPr txBox="1">
            <a:spLocks/>
          </p:cNvSpPr>
          <p:nvPr/>
        </p:nvSpPr>
        <p:spPr>
          <a:xfrm>
            <a:off x="2795471" y="2130971"/>
            <a:ext cx="600075" cy="34984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950" dirty="0">
                <a:solidFill>
                  <a:srgbClr val="F3192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  <a:endParaRPr lang="en-US" altLang="ko-KR" sz="1950" dirty="0">
              <a:solidFill>
                <a:srgbClr val="F3192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55A29FC-70A2-43A6-A904-6426FE1EE930}"/>
              </a:ext>
            </a:extLst>
          </p:cNvPr>
          <p:cNvCxnSpPr>
            <a:cxnSpLocks/>
          </p:cNvCxnSpPr>
          <p:nvPr/>
        </p:nvCxnSpPr>
        <p:spPr>
          <a:xfrm flipH="1" flipV="1">
            <a:off x="5902851" y="2442889"/>
            <a:ext cx="1193398" cy="58992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DB01361F-8D13-4E99-AB87-B3BAEF2F3960}"/>
              </a:ext>
            </a:extLst>
          </p:cNvPr>
          <p:cNvSpPr txBox="1">
            <a:spLocks/>
          </p:cNvSpPr>
          <p:nvPr/>
        </p:nvSpPr>
        <p:spPr>
          <a:xfrm>
            <a:off x="4312444" y="1772308"/>
            <a:ext cx="2914305" cy="87166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5000"/>
              </a:lnSpc>
              <a:buNone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+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가까운 적 공격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DBD6EA2-94CA-4843-B960-A1F2B2970BEA}"/>
              </a:ext>
            </a:extLst>
          </p:cNvPr>
          <p:cNvCxnSpPr>
            <a:cxnSpLocks/>
          </p:cNvCxnSpPr>
          <p:nvPr/>
        </p:nvCxnSpPr>
        <p:spPr>
          <a:xfrm flipV="1">
            <a:off x="8004436" y="2308111"/>
            <a:ext cx="225164" cy="72470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8356CE96-74B6-4BCB-8E9D-3582917E1B3B}"/>
              </a:ext>
            </a:extLst>
          </p:cNvPr>
          <p:cNvSpPr txBox="1">
            <a:spLocks/>
          </p:cNvSpPr>
          <p:nvPr/>
        </p:nvSpPr>
        <p:spPr>
          <a:xfrm>
            <a:off x="7540395" y="2063024"/>
            <a:ext cx="1522751" cy="38219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5000"/>
              </a:lnSpc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</a:t>
            </a: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내용 개체 틀 4">
            <a:extLst>
              <a:ext uri="{FF2B5EF4-FFF2-40B4-BE49-F238E27FC236}">
                <a16:creationId xmlns:a16="http://schemas.microsoft.com/office/drawing/2014/main" id="{92B5AE5F-D353-4019-A0A7-DF9ACA8D6F54}"/>
              </a:ext>
            </a:extLst>
          </p:cNvPr>
          <p:cNvSpPr txBox="1">
            <a:spLocks/>
          </p:cNvSpPr>
          <p:nvPr/>
        </p:nvSpPr>
        <p:spPr>
          <a:xfrm>
            <a:off x="2600804" y="4744148"/>
            <a:ext cx="3025589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10: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내용 개체 틀 4">
            <a:extLst>
              <a:ext uri="{FF2B5EF4-FFF2-40B4-BE49-F238E27FC236}">
                <a16:creationId xmlns:a16="http://schemas.microsoft.com/office/drawing/2014/main" id="{184EB9CD-FD0C-4C84-927E-1E9237217B71}"/>
              </a:ext>
            </a:extLst>
          </p:cNvPr>
          <p:cNvSpPr txBox="1">
            <a:spLocks/>
          </p:cNvSpPr>
          <p:nvPr/>
        </p:nvSpPr>
        <p:spPr>
          <a:xfrm>
            <a:off x="6963551" y="5245294"/>
            <a:ext cx="1980982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11: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31D8EB8C-2C4E-48FD-85ED-AACC541274F2}"/>
              </a:ext>
            </a:extLst>
          </p:cNvPr>
          <p:cNvSpPr txBox="1">
            <a:spLocks/>
          </p:cNvSpPr>
          <p:nvPr/>
        </p:nvSpPr>
        <p:spPr>
          <a:xfrm>
            <a:off x="1028700" y="651600"/>
            <a:ext cx="7200900" cy="581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54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CF77B5-7CAD-45BF-88CB-118AFA48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A9E75982-D761-4A91-809C-28320E5DAC90}"/>
              </a:ext>
            </a:extLst>
          </p:cNvPr>
          <p:cNvSpPr txBox="1">
            <a:spLocks/>
          </p:cNvSpPr>
          <p:nvPr/>
        </p:nvSpPr>
        <p:spPr>
          <a:xfrm>
            <a:off x="2218764" y="2340335"/>
            <a:ext cx="3005417" cy="4863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2017</a:t>
            </a: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C1AC5C9-F27F-497F-9EB2-1547A8219D72}"/>
              </a:ext>
            </a:extLst>
          </p:cNvPr>
          <p:cNvSpPr txBox="1">
            <a:spLocks/>
          </p:cNvSpPr>
          <p:nvPr/>
        </p:nvSpPr>
        <p:spPr>
          <a:xfrm>
            <a:off x="6317943" y="5276245"/>
            <a:ext cx="983435" cy="4863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Trello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9AAFEBFC-3038-40D3-96CA-185E617C9CE4}"/>
              </a:ext>
            </a:extLst>
          </p:cNvPr>
          <p:cNvSpPr txBox="1">
            <a:spLocks/>
          </p:cNvSpPr>
          <p:nvPr/>
        </p:nvSpPr>
        <p:spPr>
          <a:xfrm>
            <a:off x="2267805" y="5276246"/>
            <a:ext cx="1789645" cy="4863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ECA0F6-0E4E-4525-B4F7-4F971627F643}"/>
              </a:ext>
            </a:extLst>
          </p:cNvPr>
          <p:cNvSpPr txBox="1"/>
          <p:nvPr/>
        </p:nvSpPr>
        <p:spPr>
          <a:xfrm>
            <a:off x="2267805" y="3753215"/>
            <a:ext cx="1453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 12</a:t>
            </a:r>
            <a:endParaRPr lang="ko-KR" altLang="en-US" sz="2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19DF3F-361B-4AC9-94B6-4CAC0DBF04A6}"/>
              </a:ext>
            </a:extLst>
          </p:cNvPr>
          <p:cNvSpPr txBox="1"/>
          <p:nvPr/>
        </p:nvSpPr>
        <p:spPr>
          <a:xfrm>
            <a:off x="6320781" y="2331033"/>
            <a:ext cx="10454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sz="2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CE03EB-122F-489A-8E41-A316A1960AD3}"/>
              </a:ext>
            </a:extLst>
          </p:cNvPr>
          <p:cNvSpPr txBox="1"/>
          <p:nvPr/>
        </p:nvSpPr>
        <p:spPr>
          <a:xfrm>
            <a:off x="6317943" y="3787360"/>
            <a:ext cx="798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Slack</a:t>
            </a:r>
            <a:endParaRPr lang="ko-KR" altLang="en-US" sz="21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6A8F513-625A-4E10-B365-E8B4ED52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16" y="2082131"/>
            <a:ext cx="915649" cy="9156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93A9EE-44A5-4AC4-A14E-FE63AB25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15" y="3503140"/>
            <a:ext cx="915649" cy="9156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60FCB61-AFEA-4BCD-BB4D-988E8FA5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15" y="5061590"/>
            <a:ext cx="915649" cy="9156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52B3340-105C-45F7-A1C0-661E9D750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32" y="2087161"/>
            <a:ext cx="915649" cy="91564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6AE9F5A-B257-4547-BA33-8FC3BE0F6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077" y="3503140"/>
            <a:ext cx="958703" cy="95870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3E48656-61B4-4F86-B787-7B44D8D90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600" y="4915585"/>
            <a:ext cx="1207656" cy="120765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4292FB7-BBEC-4D4F-A580-CB283BD59E8A}"/>
              </a:ext>
            </a:extLst>
          </p:cNvPr>
          <p:cNvSpPr txBox="1"/>
          <p:nvPr/>
        </p:nvSpPr>
        <p:spPr>
          <a:xfrm>
            <a:off x="1397698" y="28984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1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4F7A12-7E92-4B41-837D-9E2C2ECE1D6D}"/>
              </a:ext>
            </a:extLst>
          </p:cNvPr>
          <p:cNvSpPr txBox="1"/>
          <p:nvPr/>
        </p:nvSpPr>
        <p:spPr>
          <a:xfrm>
            <a:off x="1422545" y="4370858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2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F97CF1-908F-41E7-95B2-3504F48DC3C0}"/>
              </a:ext>
            </a:extLst>
          </p:cNvPr>
          <p:cNvSpPr txBox="1"/>
          <p:nvPr/>
        </p:nvSpPr>
        <p:spPr>
          <a:xfrm>
            <a:off x="1441728" y="5977239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3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E6539F-A2EA-4B6D-A8E4-0D05073D30FE}"/>
              </a:ext>
            </a:extLst>
          </p:cNvPr>
          <p:cNvSpPr txBox="1"/>
          <p:nvPr/>
        </p:nvSpPr>
        <p:spPr>
          <a:xfrm>
            <a:off x="5528734" y="2983459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4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8A715D-79F6-4EBE-B81F-934AEC654E75}"/>
              </a:ext>
            </a:extLst>
          </p:cNvPr>
          <p:cNvSpPr txBox="1"/>
          <p:nvPr/>
        </p:nvSpPr>
        <p:spPr>
          <a:xfrm>
            <a:off x="5524562" y="4418789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5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712EA5-CE60-429E-92D5-17F28053C7F3}"/>
              </a:ext>
            </a:extLst>
          </p:cNvPr>
          <p:cNvSpPr txBox="1"/>
          <p:nvPr/>
        </p:nvSpPr>
        <p:spPr>
          <a:xfrm>
            <a:off x="5503034" y="5977239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아이콘 </a:t>
            </a:r>
            <a:r>
              <a:rPr lang="en-US" altLang="ko-KR" sz="1000" dirty="0"/>
              <a:t>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760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B52D98-533A-47D2-8523-BFFFB3E1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28626"/>
            <a:ext cx="7200900" cy="38171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UcPeriod"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DirectX12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프레임 워크 제작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UcPeriod"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3Ds Max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모델 제작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UcPeriod"/>
            </a:pP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포스트 프로세싱</a:t>
            </a:r>
            <a:endParaRPr lang="en-US" altLang="ko-KR" sz="21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950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Cell Shading</a:t>
            </a:r>
          </a:p>
          <a:p>
            <a:pPr marL="397754" lvl="1" indent="0">
              <a:lnSpc>
                <a:spcPct val="100000"/>
              </a:lnSpc>
              <a:buNone/>
            </a:pPr>
            <a:r>
              <a:rPr lang="en-US" altLang="ko-KR" sz="1950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 Sketch Effect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UcPeriod" startAt="4"/>
            </a:pPr>
            <a:r>
              <a:rPr lang="ko-KR" alt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플레이어 제작</a:t>
            </a:r>
            <a:endParaRPr lang="en-US" altLang="ko-KR" sz="195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UcPeriod" startAt="4"/>
            </a:pPr>
            <a:r>
              <a:rPr lang="ko-KR" altLang="en-US" sz="195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특성에 따른 모델과 애니메이션 변화</a:t>
            </a:r>
            <a:endParaRPr lang="en-US" altLang="ko-KR" sz="195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392628-7DF0-4B14-92FD-A5D98527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6400" y="6454800"/>
            <a:ext cx="1198800" cy="403200"/>
          </a:xfrm>
        </p:spPr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연구분야 및 기술적 요소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5451F2-0580-4354-831B-7F337528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D794018B-073B-4603-80F5-199746090C56}"/>
              </a:ext>
            </a:extLst>
          </p:cNvPr>
          <p:cNvSpPr txBox="1">
            <a:spLocks/>
          </p:cNvSpPr>
          <p:nvPr/>
        </p:nvSpPr>
        <p:spPr>
          <a:xfrm>
            <a:off x="1401860" y="2079257"/>
            <a:ext cx="6968938" cy="208899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 marL="0" indent="0">
              <a:lnSpc>
                <a:spcPct val="8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분할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처리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8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HLSL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쉐이더 프로그래밍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8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상태에 따른 모델과 애니메이션 변화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98879F45-0F58-41CA-BDA5-B955A5B85AED}"/>
              </a:ext>
            </a:extLst>
          </p:cNvPr>
          <p:cNvSpPr txBox="1">
            <a:spLocks/>
          </p:cNvSpPr>
          <p:nvPr/>
        </p:nvSpPr>
        <p:spPr>
          <a:xfrm>
            <a:off x="1401856" y="4229554"/>
            <a:ext cx="7200900" cy="20889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3225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en-US" altLang="ko-KR" sz="3225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AWS, IOCP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2B49DDF-52E0-47D9-929D-CE87A4265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21623"/>
              </p:ext>
            </p:extLst>
          </p:nvPr>
        </p:nvGraphicFramePr>
        <p:xfrm>
          <a:off x="860920" y="1367463"/>
          <a:ext cx="7908969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323">
                  <a:extLst>
                    <a:ext uri="{9D8B030D-6E8A-4147-A177-3AD203B41FA5}">
                      <a16:colId xmlns:a16="http://schemas.microsoft.com/office/drawing/2014/main" val="3018131308"/>
                    </a:ext>
                  </a:extLst>
                </a:gridCol>
                <a:gridCol w="5272646">
                  <a:extLst>
                    <a:ext uri="{9D8B030D-6E8A-4147-A177-3AD203B41FA5}">
                      <a16:colId xmlns:a16="http://schemas.microsoft.com/office/drawing/2014/main" val="471052557"/>
                    </a:ext>
                  </a:extLst>
                </a:gridCol>
              </a:tblGrid>
              <a:tr h="736068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en-US" altLang="ko-KR" sz="1400" dirty="0"/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6000" dirty="0"/>
                        <a:t>Client</a:t>
                      </a:r>
                      <a:endParaRPr lang="ko-KR" altLang="en-US" sz="6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FBX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익스포터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59200"/>
                  </a:ext>
                </a:extLst>
              </a:tr>
              <a:tr h="73606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6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공간 분할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4331"/>
                  </a:ext>
                </a:extLst>
              </a:tr>
              <a:tr h="7098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포스트 프로세싱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6281"/>
                  </a:ext>
                </a:extLst>
              </a:tr>
              <a:tr h="7624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상태에 따른 모델과 애니메이션 변화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12222"/>
                  </a:ext>
                </a:extLst>
              </a:tr>
              <a:tr h="69091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6000" b="1" dirty="0"/>
                        <a:t>Server</a:t>
                      </a:r>
                      <a:endParaRPr lang="ko-KR" altLang="en-US" sz="6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Overlapped IO, Thread Pool, Completion Queue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5143444"/>
                  </a:ext>
                </a:extLst>
              </a:tr>
              <a:tr h="6909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AWS(Amazon Web Service)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IOCP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72091"/>
                  </a:ext>
                </a:extLst>
              </a:tr>
              <a:tr h="6909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상황을 분석하고 적용하는 인공지능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74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7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 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Client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4C4B-27DC-4CAB-830D-AF54804E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3522916"/>
            <a:ext cx="7200900" cy="196515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FBX SDK</a:t>
            </a:r>
            <a:r>
              <a:rPr lang="ko-KR" altLang="en-US" sz="1800" dirty="0"/>
              <a:t>를 이용하면 게임에 필요 없는 정보들 까지 불러온다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en-US" altLang="ko-KR" sz="1800" dirty="0"/>
              <a:t>FBX </a:t>
            </a:r>
            <a:r>
              <a:rPr lang="ko-KR" altLang="en-US" sz="1800" dirty="0"/>
              <a:t>파일을 분석하여 필요한 정보들만 선별하고 바이너리 파일로 저장하여 리소스 로딩 단계의 메모리 부하를 줄인다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01DBA-B42B-4247-80EF-395153FF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B96DEA-BB72-4B6A-A8A4-30E4B9144C9E}"/>
              </a:ext>
            </a:extLst>
          </p:cNvPr>
          <p:cNvSpPr txBox="1">
            <a:spLocks/>
          </p:cNvSpPr>
          <p:nvPr/>
        </p:nvSpPr>
        <p:spPr>
          <a:xfrm>
            <a:off x="1258705" y="2491531"/>
            <a:ext cx="6891892" cy="46139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FBX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익스포터를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제작하는 이유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635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 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Server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4C4B-27DC-4CAB-830D-AF54804E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3432458"/>
            <a:ext cx="7200900" cy="196515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게임이지만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게임서버를 여러 개 만든다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플레이어당 스레드를 만드는게 아니라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입력이 들어올 때마다 스레드를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Scheduling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기본적으로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Overlapped IO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방식을 사용하는데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스레드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Scheduling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방식을 활용한다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01DBA-B42B-4247-80EF-395153FF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B96DEA-BB72-4B6A-A8A4-30E4B9144C9E}"/>
              </a:ext>
            </a:extLst>
          </p:cNvPr>
          <p:cNvSpPr txBox="1">
            <a:spLocks/>
          </p:cNvSpPr>
          <p:nvPr/>
        </p:nvSpPr>
        <p:spPr>
          <a:xfrm>
            <a:off x="1250316" y="2484086"/>
            <a:ext cx="6891892" cy="50239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왜 쓰는가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70551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Server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4C4B-27DC-4CAB-830D-AF54804E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3555003"/>
            <a:ext cx="7200900" cy="1736333"/>
          </a:xfrm>
        </p:spPr>
        <p:txBody>
          <a:bodyPr>
            <a:normAutofit/>
          </a:bodyPr>
          <a:lstStyle/>
          <a:p>
            <a:r>
              <a:rPr lang="en-US" altLang="ko-KR" dirty="0"/>
              <a:t>AWS </a:t>
            </a:r>
            <a:r>
              <a:rPr lang="ko-KR" altLang="en-US" dirty="0"/>
              <a:t>에서 </a:t>
            </a:r>
            <a:r>
              <a:rPr lang="en-US" altLang="ko-KR" dirty="0"/>
              <a:t>Window Server</a:t>
            </a:r>
            <a:r>
              <a:rPr lang="ko-KR" altLang="en-US" dirty="0"/>
              <a:t>용 </a:t>
            </a:r>
            <a:r>
              <a:rPr lang="en-US" altLang="ko-KR" dirty="0"/>
              <a:t>EC2</a:t>
            </a:r>
          </a:p>
          <a:p>
            <a:r>
              <a:rPr lang="en-US" altLang="ko-KR" dirty="0"/>
              <a:t>Visual Studio</a:t>
            </a:r>
            <a:r>
              <a:rPr lang="ko-KR" altLang="en-US" dirty="0"/>
              <a:t>를 기반으로 개발 된 </a:t>
            </a:r>
            <a:r>
              <a:rPr lang="en-US" altLang="ko-KR" dirty="0"/>
              <a:t>C++ IOCP</a:t>
            </a:r>
          </a:p>
          <a:p>
            <a:r>
              <a:rPr lang="en-US" altLang="ko-KR" dirty="0"/>
              <a:t>EC2</a:t>
            </a:r>
            <a:r>
              <a:rPr lang="ko-KR" altLang="en-US" dirty="0"/>
              <a:t>는 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/24</a:t>
            </a:r>
            <a:r>
              <a:rPr lang="ko-KR" altLang="en-US" dirty="0"/>
              <a:t>시간</a:t>
            </a:r>
            <a:r>
              <a:rPr lang="en-US" altLang="ko-KR" dirty="0"/>
              <a:t> </a:t>
            </a:r>
            <a:r>
              <a:rPr lang="ko-KR" altLang="en-US" dirty="0"/>
              <a:t>켜져 있기 때문에</a:t>
            </a:r>
            <a:r>
              <a:rPr lang="en-US" altLang="ko-KR" dirty="0"/>
              <a:t>, IOCP</a:t>
            </a:r>
            <a:r>
              <a:rPr lang="ko-KR" altLang="en-US" dirty="0"/>
              <a:t>에서 처리한 정보를 어떻게 넘겨줄지를 연구하도록 한다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01DBA-B42B-4247-80EF-395153FF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B96DEA-BB72-4B6A-A8A4-30E4B9144C9E}"/>
              </a:ext>
            </a:extLst>
          </p:cNvPr>
          <p:cNvSpPr txBox="1">
            <a:spLocks/>
          </p:cNvSpPr>
          <p:nvPr/>
        </p:nvSpPr>
        <p:spPr>
          <a:xfrm>
            <a:off x="811269" y="2092383"/>
            <a:ext cx="6891892" cy="42406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85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AWS(Amazon Web Service)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IOCP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연동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74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1485900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 분야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Server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B24C4B-27DC-4CAB-830D-AF54804EC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3429000"/>
            <a:ext cx="7200900" cy="2694963"/>
          </a:xfrm>
        </p:spPr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의 상황과 행동을 관리하는 서버를 따로 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NPC </a:t>
            </a:r>
            <a:r>
              <a:rPr lang="ko-KR" altLang="en-US" dirty="0"/>
              <a:t>서버를 따로 만들고</a:t>
            </a:r>
            <a:r>
              <a:rPr lang="en-US" altLang="ko-KR" dirty="0"/>
              <a:t>, </a:t>
            </a:r>
            <a:r>
              <a:rPr lang="ko-KR" altLang="en-US" dirty="0"/>
              <a:t>알고리즘을 서버에 적용한다</a:t>
            </a:r>
            <a:endParaRPr lang="en-US" altLang="ko-KR" dirty="0"/>
          </a:p>
          <a:p>
            <a:r>
              <a:rPr lang="en-US" altLang="ko-KR" dirty="0"/>
              <a:t>Server</a:t>
            </a:r>
            <a:r>
              <a:rPr lang="ko-KR" altLang="en-US" dirty="0"/>
              <a:t>에서는 상황에 따라 클라이언트에게 요구한다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왜 클라이언트에 업무에 있는가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i="0" dirty="0"/>
              <a:t>AI </a:t>
            </a:r>
            <a:r>
              <a:rPr lang="ko-KR" altLang="en-US" i="0" dirty="0"/>
              <a:t>알고리즘은 클라이언트 연구원들이 구현한다</a:t>
            </a:r>
            <a:r>
              <a:rPr lang="en-US" altLang="ko-KR" i="0" dirty="0"/>
              <a:t>.</a:t>
            </a:r>
          </a:p>
          <a:p>
            <a:pPr lvl="1"/>
            <a:r>
              <a:rPr lang="en-US" altLang="ko-KR" i="0" dirty="0"/>
              <a:t>NPC</a:t>
            </a:r>
            <a:r>
              <a:rPr lang="ko-KR" altLang="en-US" i="0" dirty="0"/>
              <a:t>서버를 따로 만들고</a:t>
            </a:r>
            <a:r>
              <a:rPr lang="en-US" altLang="ko-KR" i="0" dirty="0"/>
              <a:t>, </a:t>
            </a:r>
            <a:r>
              <a:rPr lang="ko-KR" altLang="en-US" i="0" dirty="0"/>
              <a:t>알고리즘을 서버에 적용한다</a:t>
            </a:r>
            <a:r>
              <a:rPr lang="en-US" altLang="ko-KR" i="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01DBA-B42B-4247-80EF-395153FF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B96DEA-BB72-4B6A-A8A4-30E4B9144C9E}"/>
              </a:ext>
            </a:extLst>
          </p:cNvPr>
          <p:cNvSpPr txBox="1">
            <a:spLocks/>
          </p:cNvSpPr>
          <p:nvPr/>
        </p:nvSpPr>
        <p:spPr>
          <a:xfrm>
            <a:off x="811269" y="2092383"/>
            <a:ext cx="6891892" cy="424068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상황을 분석하고 적용하는 인공지능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94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 및 구성원 역할분담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750894-FF06-4C16-A94F-CFA646E8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890923-FDA8-4BDE-8DA8-5C4D509AD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42522"/>
              </p:ext>
            </p:extLst>
          </p:nvPr>
        </p:nvGraphicFramePr>
        <p:xfrm>
          <a:off x="687898" y="1789185"/>
          <a:ext cx="8271545" cy="4370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078">
                  <a:extLst>
                    <a:ext uri="{9D8B030D-6E8A-4147-A177-3AD203B41FA5}">
                      <a16:colId xmlns:a16="http://schemas.microsoft.com/office/drawing/2014/main" val="1970845999"/>
                    </a:ext>
                  </a:extLst>
                </a:gridCol>
                <a:gridCol w="1214115">
                  <a:extLst>
                    <a:ext uri="{9D8B030D-6E8A-4147-A177-3AD203B41FA5}">
                      <a16:colId xmlns:a16="http://schemas.microsoft.com/office/drawing/2014/main" val="3123609723"/>
                    </a:ext>
                  </a:extLst>
                </a:gridCol>
                <a:gridCol w="5615352">
                  <a:extLst>
                    <a:ext uri="{9D8B030D-6E8A-4147-A177-3AD203B41FA5}">
                      <a16:colId xmlns:a16="http://schemas.microsoft.com/office/drawing/2014/main" val="871083325"/>
                    </a:ext>
                  </a:extLst>
                </a:gridCol>
              </a:tblGrid>
              <a:tr h="109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Client</a:t>
                      </a:r>
                      <a:endParaRPr lang="ko-KR" altLang="en-US" sz="2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정휘현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FBX </a:t>
                      </a:r>
                      <a:r>
                        <a:rPr lang="ko-KR" altLang="en-US" sz="15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익스포터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제작 및 프레임워크 적용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 처리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82090"/>
                  </a:ext>
                </a:extLst>
              </a:tr>
              <a:tr h="109264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Client</a:t>
                      </a:r>
                      <a:endParaRPr lang="ko-KR" altLang="en-US" sz="2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김나단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 워크 제작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쉐이더 구현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몬스터 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endParaRPr lang="ko-KR" altLang="en-US" sz="15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46223"/>
                  </a:ext>
                </a:extLst>
              </a:tr>
              <a:tr h="109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Technical</a:t>
                      </a:r>
                    </a:p>
                    <a:p>
                      <a:pPr algn="ctr" latinLnBrk="1"/>
                      <a:r>
                        <a:rPr lang="en-US" altLang="ko-KR" sz="2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Artist</a:t>
                      </a:r>
                      <a:endParaRPr lang="ko-KR" altLang="en-US" sz="2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이용선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 및 </a:t>
                      </a:r>
                      <a:r>
                        <a:rPr lang="ko-KR" altLang="en-US" sz="15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리깅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재생 처리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5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Fmod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UI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중립 몬스터 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처리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00004"/>
                  </a:ext>
                </a:extLst>
              </a:tr>
              <a:tr h="1092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  <a:endParaRPr lang="ko-KR" altLang="en-US" sz="2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김선필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AWS(Amazon Web Server)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IOCP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 워크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NPC(AI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5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연동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2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62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43BA3F-9ACF-4E87-8E9A-AD637E24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81222-BF76-45E5-BE6E-AD27DEE5DA3B}"/>
              </a:ext>
            </a:extLst>
          </p:cNvPr>
          <p:cNvSpPr txBox="1"/>
          <p:nvPr/>
        </p:nvSpPr>
        <p:spPr>
          <a:xfrm>
            <a:off x="1028700" y="2263018"/>
            <a:ext cx="7491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연구목적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중점 연구분야 및 기술적 요소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 및 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57516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C330F1-CD02-4C94-840C-DF38680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순서도: 데이터 4">
            <a:extLst>
              <a:ext uri="{FF2B5EF4-FFF2-40B4-BE49-F238E27FC236}">
                <a16:creationId xmlns:a16="http://schemas.microsoft.com/office/drawing/2014/main" id="{EEF402F6-1525-47E5-A834-5CF6806CDCB9}"/>
              </a:ext>
            </a:extLst>
          </p:cNvPr>
          <p:cNvSpPr/>
          <p:nvPr/>
        </p:nvSpPr>
        <p:spPr>
          <a:xfrm>
            <a:off x="7408800" y="630000"/>
            <a:ext cx="1555200" cy="285779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정휘현</a:t>
            </a:r>
          </a:p>
        </p:txBody>
      </p:sp>
      <p:sp>
        <p:nvSpPr>
          <p:cNvPr id="8" name="순서도: 데이터 7">
            <a:extLst>
              <a:ext uri="{FF2B5EF4-FFF2-40B4-BE49-F238E27FC236}">
                <a16:creationId xmlns:a16="http://schemas.microsoft.com/office/drawing/2014/main" id="{7D755F6A-A687-4681-9992-298D033C3BC9}"/>
              </a:ext>
            </a:extLst>
          </p:cNvPr>
          <p:cNvSpPr/>
          <p:nvPr/>
        </p:nvSpPr>
        <p:spPr>
          <a:xfrm>
            <a:off x="7113600" y="903600"/>
            <a:ext cx="1555200" cy="285779"/>
          </a:xfrm>
          <a:prstGeom prst="flowChartInputOutpu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김나단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F1606B-209D-4EA7-B66C-22A8AB3A6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95468"/>
              </p:ext>
            </p:extLst>
          </p:nvPr>
        </p:nvGraphicFramePr>
        <p:xfrm>
          <a:off x="612000" y="1713600"/>
          <a:ext cx="839155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58">
                  <a:extLst>
                    <a:ext uri="{9D8B030D-6E8A-4147-A177-3AD203B41FA5}">
                      <a16:colId xmlns:a16="http://schemas.microsoft.com/office/drawing/2014/main" val="4071866229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42642272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297618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8056415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1568522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6443692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63333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4509623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7582908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9038906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5075691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79728359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024831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99461680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104284687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179422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60271137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596810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4320831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794308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2222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82875965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376466706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54210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5195045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7314221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612667536"/>
                    </a:ext>
                  </a:extLst>
                </a:gridCol>
                <a:gridCol w="404900">
                  <a:extLst>
                    <a:ext uri="{9D8B030D-6E8A-4147-A177-3AD203B41FA5}">
                      <a16:colId xmlns:a16="http://schemas.microsoft.com/office/drawing/2014/main" val="3970910370"/>
                    </a:ext>
                  </a:extLst>
                </a:gridCol>
                <a:gridCol w="809799">
                  <a:extLst>
                    <a:ext uri="{9D8B030D-6E8A-4147-A177-3AD203B41FA5}">
                      <a16:colId xmlns:a16="http://schemas.microsoft.com/office/drawing/2014/main" val="344853567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marL="68580" marR="68580" marT="34290" marB="3429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94776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FBX</a:t>
                      </a:r>
                      <a:r>
                        <a:rPr lang="ko-KR" altLang="en-US" sz="1400" dirty="0"/>
                        <a:t> 익스포터 제작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 디버그</a:t>
                      </a:r>
                    </a:p>
                  </a:txBody>
                  <a:tcPr marL="68580" marR="68580" marT="34290" marB="34290" anchor="ctr"/>
                </a:tc>
                <a:tc rowSpan="5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8636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 제작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2104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애니메이션 적용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13651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충돌 처리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8399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인공지능 플레이어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69833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982FD8E-26F0-461D-A6F9-C914687E4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00715"/>
              </p:ext>
            </p:extLst>
          </p:nvPr>
        </p:nvGraphicFramePr>
        <p:xfrm>
          <a:off x="612000" y="4240800"/>
          <a:ext cx="8391557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58">
                  <a:extLst>
                    <a:ext uri="{9D8B030D-6E8A-4147-A177-3AD203B41FA5}">
                      <a16:colId xmlns:a16="http://schemas.microsoft.com/office/drawing/2014/main" val="4071866229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42642272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297618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8056415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1568522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6443692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63333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4509623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7582908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9038906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5075691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79728359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024831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99461680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104284687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179422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60271137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596810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4320831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794308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2222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82875965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376466706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54210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5195045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7314221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612667536"/>
                    </a:ext>
                  </a:extLst>
                </a:gridCol>
                <a:gridCol w="404900">
                  <a:extLst>
                    <a:ext uri="{9D8B030D-6E8A-4147-A177-3AD203B41FA5}">
                      <a16:colId xmlns:a16="http://schemas.microsoft.com/office/drawing/2014/main" val="3970910370"/>
                    </a:ext>
                  </a:extLst>
                </a:gridCol>
                <a:gridCol w="809799">
                  <a:extLst>
                    <a:ext uri="{9D8B030D-6E8A-4147-A177-3AD203B41FA5}">
                      <a16:colId xmlns:a16="http://schemas.microsoft.com/office/drawing/2014/main" val="344853567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marL="68580" marR="68580" marT="34290" marB="3429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94776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 워크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디버그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2104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라인 몬스터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8399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쉐이더 구현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71259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2B0A37F-8C29-4E24-8519-EB0FED80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 및 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3003860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C330F1-CD02-4C94-840C-DF386806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F1606B-209D-4EA7-B66C-22A8AB3A6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36238"/>
              </p:ext>
            </p:extLst>
          </p:nvPr>
        </p:nvGraphicFramePr>
        <p:xfrm>
          <a:off x="610256" y="4239240"/>
          <a:ext cx="8391556" cy="1716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795">
                  <a:extLst>
                    <a:ext uri="{9D8B030D-6E8A-4147-A177-3AD203B41FA5}">
                      <a16:colId xmlns:a16="http://schemas.microsoft.com/office/drawing/2014/main" val="4071866229"/>
                    </a:ext>
                  </a:extLst>
                </a:gridCol>
                <a:gridCol w="193813">
                  <a:extLst>
                    <a:ext uri="{9D8B030D-6E8A-4147-A177-3AD203B41FA5}">
                      <a16:colId xmlns:a16="http://schemas.microsoft.com/office/drawing/2014/main" val="1426422725"/>
                    </a:ext>
                  </a:extLst>
                </a:gridCol>
                <a:gridCol w="201820">
                  <a:extLst>
                    <a:ext uri="{9D8B030D-6E8A-4147-A177-3AD203B41FA5}">
                      <a16:colId xmlns:a16="http://schemas.microsoft.com/office/drawing/2014/main" val="229761894"/>
                    </a:ext>
                  </a:extLst>
                </a:gridCol>
                <a:gridCol w="205946">
                  <a:extLst>
                    <a:ext uri="{9D8B030D-6E8A-4147-A177-3AD203B41FA5}">
                      <a16:colId xmlns:a16="http://schemas.microsoft.com/office/drawing/2014/main" val="480564154"/>
                    </a:ext>
                  </a:extLst>
                </a:gridCol>
                <a:gridCol w="198521">
                  <a:extLst>
                    <a:ext uri="{9D8B030D-6E8A-4147-A177-3AD203B41FA5}">
                      <a16:colId xmlns:a16="http://schemas.microsoft.com/office/drawing/2014/main" val="1156852290"/>
                    </a:ext>
                  </a:extLst>
                </a:gridCol>
                <a:gridCol w="203512">
                  <a:extLst>
                    <a:ext uri="{9D8B030D-6E8A-4147-A177-3AD203B41FA5}">
                      <a16:colId xmlns:a16="http://schemas.microsoft.com/office/drawing/2014/main" val="1364436928"/>
                    </a:ext>
                  </a:extLst>
                </a:gridCol>
                <a:gridCol w="193531">
                  <a:extLst>
                    <a:ext uri="{9D8B030D-6E8A-4147-A177-3AD203B41FA5}">
                      <a16:colId xmlns:a16="http://schemas.microsoft.com/office/drawing/2014/main" val="246333370"/>
                    </a:ext>
                  </a:extLst>
                </a:gridCol>
                <a:gridCol w="211369">
                  <a:extLst>
                    <a:ext uri="{9D8B030D-6E8A-4147-A177-3AD203B41FA5}">
                      <a16:colId xmlns:a16="http://schemas.microsoft.com/office/drawing/2014/main" val="64509623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7582908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903890673"/>
                    </a:ext>
                  </a:extLst>
                </a:gridCol>
                <a:gridCol w="203677">
                  <a:extLst>
                    <a:ext uri="{9D8B030D-6E8A-4147-A177-3AD203B41FA5}">
                      <a16:colId xmlns:a16="http://schemas.microsoft.com/office/drawing/2014/main" val="2450756911"/>
                    </a:ext>
                  </a:extLst>
                </a:gridCol>
                <a:gridCol w="201223">
                  <a:extLst>
                    <a:ext uri="{9D8B030D-6E8A-4147-A177-3AD203B41FA5}">
                      <a16:colId xmlns:a16="http://schemas.microsoft.com/office/drawing/2014/main" val="3797283595"/>
                    </a:ext>
                  </a:extLst>
                </a:gridCol>
                <a:gridCol w="200049">
                  <a:extLst>
                    <a:ext uri="{9D8B030D-6E8A-4147-A177-3AD203B41FA5}">
                      <a16:colId xmlns:a16="http://schemas.microsoft.com/office/drawing/2014/main" val="1202483173"/>
                    </a:ext>
                  </a:extLst>
                </a:gridCol>
                <a:gridCol w="208328">
                  <a:extLst>
                    <a:ext uri="{9D8B030D-6E8A-4147-A177-3AD203B41FA5}">
                      <a16:colId xmlns:a16="http://schemas.microsoft.com/office/drawing/2014/main" val="1994616801"/>
                    </a:ext>
                  </a:extLst>
                </a:gridCol>
                <a:gridCol w="198973">
                  <a:extLst>
                    <a:ext uri="{9D8B030D-6E8A-4147-A177-3AD203B41FA5}">
                      <a16:colId xmlns:a16="http://schemas.microsoft.com/office/drawing/2014/main" val="4104284687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179422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60271137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596810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432083194"/>
                    </a:ext>
                  </a:extLst>
                </a:gridCol>
                <a:gridCol w="209224">
                  <a:extLst>
                    <a:ext uri="{9D8B030D-6E8A-4147-A177-3AD203B41FA5}">
                      <a16:colId xmlns:a16="http://schemas.microsoft.com/office/drawing/2014/main" val="137943088"/>
                    </a:ext>
                  </a:extLst>
                </a:gridCol>
                <a:gridCol w="195676">
                  <a:extLst>
                    <a:ext uri="{9D8B030D-6E8A-4147-A177-3AD203B41FA5}">
                      <a16:colId xmlns:a16="http://schemas.microsoft.com/office/drawing/2014/main" val="862222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82875965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376466706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54210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519504590"/>
                    </a:ext>
                  </a:extLst>
                </a:gridCol>
                <a:gridCol w="205703">
                  <a:extLst>
                    <a:ext uri="{9D8B030D-6E8A-4147-A177-3AD203B41FA5}">
                      <a16:colId xmlns:a16="http://schemas.microsoft.com/office/drawing/2014/main" val="1273142210"/>
                    </a:ext>
                  </a:extLst>
                </a:gridCol>
                <a:gridCol w="199197">
                  <a:extLst>
                    <a:ext uri="{9D8B030D-6E8A-4147-A177-3AD203B41FA5}">
                      <a16:colId xmlns:a16="http://schemas.microsoft.com/office/drawing/2014/main" val="1612667536"/>
                    </a:ext>
                  </a:extLst>
                </a:gridCol>
                <a:gridCol w="404900">
                  <a:extLst>
                    <a:ext uri="{9D8B030D-6E8A-4147-A177-3AD203B41FA5}">
                      <a16:colId xmlns:a16="http://schemas.microsoft.com/office/drawing/2014/main" val="3970910370"/>
                    </a:ext>
                  </a:extLst>
                </a:gridCol>
                <a:gridCol w="809799">
                  <a:extLst>
                    <a:ext uri="{9D8B030D-6E8A-4147-A177-3AD203B41FA5}">
                      <a16:colId xmlns:a16="http://schemas.microsoft.com/office/drawing/2014/main" val="3448535672"/>
                    </a:ext>
                  </a:extLst>
                </a:gridCol>
              </a:tblGrid>
              <a:tr h="23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marL="68580" marR="68580" marT="34290" marB="3429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94776005"/>
                  </a:ext>
                </a:extLst>
              </a:tr>
              <a:tr h="235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AWS(Amazon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Web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Server)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B0F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디버그</a:t>
                      </a:r>
                      <a:endParaRPr lang="en-US" altLang="ko-KR" sz="1400" dirty="0"/>
                    </a:p>
                  </a:txBody>
                  <a:tcPr marL="68580" marR="68580" marT="34290" marB="34290" anchor="ctr"/>
                </a:tc>
                <a:tc rowSpan="5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86361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IOCP</a:t>
                      </a:r>
                      <a:r>
                        <a:rPr lang="ko-KR" altLang="en-US" sz="1200" dirty="0"/>
                        <a:t> 프레임워크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741776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NPC(AI</a:t>
                      </a:r>
                      <a:r>
                        <a:rPr lang="ko-KR" altLang="en-US" sz="1200" dirty="0"/>
                        <a:t>용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서버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11471"/>
                  </a:ext>
                </a:extLst>
              </a:tr>
              <a:tr h="306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AWS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&amp;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IOCP</a:t>
                      </a:r>
                      <a:r>
                        <a:rPr lang="ko-KR" altLang="en-US" sz="1400" dirty="0"/>
                        <a:t> 연동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4423"/>
                  </a:ext>
                </a:extLst>
              </a:tr>
              <a:tr h="235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 err="1"/>
                        <a:t>클라</a:t>
                      </a:r>
                      <a:r>
                        <a:rPr lang="ko-KR" altLang="en-US" sz="1400" dirty="0"/>
                        <a:t> 연동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2057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9532108-261C-4360-9898-A9277858D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38881"/>
              </p:ext>
            </p:extLst>
          </p:nvPr>
        </p:nvGraphicFramePr>
        <p:xfrm>
          <a:off x="610256" y="1713434"/>
          <a:ext cx="8391557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58">
                  <a:extLst>
                    <a:ext uri="{9D8B030D-6E8A-4147-A177-3AD203B41FA5}">
                      <a16:colId xmlns:a16="http://schemas.microsoft.com/office/drawing/2014/main" val="4071866229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42642272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297618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8056415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1568522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6443692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63333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4509623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7582908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9038906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45075691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797283595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0248317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994616801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4104284687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1794227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260271137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6596810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432083194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37943088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222283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828759652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376466706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86542103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351950459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273142210"/>
                    </a:ext>
                  </a:extLst>
                </a:gridCol>
                <a:gridCol w="202450">
                  <a:extLst>
                    <a:ext uri="{9D8B030D-6E8A-4147-A177-3AD203B41FA5}">
                      <a16:colId xmlns:a16="http://schemas.microsoft.com/office/drawing/2014/main" val="1612667536"/>
                    </a:ext>
                  </a:extLst>
                </a:gridCol>
                <a:gridCol w="404900">
                  <a:extLst>
                    <a:ext uri="{9D8B030D-6E8A-4147-A177-3AD203B41FA5}">
                      <a16:colId xmlns:a16="http://schemas.microsoft.com/office/drawing/2014/main" val="3970910370"/>
                    </a:ext>
                  </a:extLst>
                </a:gridCol>
                <a:gridCol w="809799">
                  <a:extLst>
                    <a:ext uri="{9D8B030D-6E8A-4147-A177-3AD203B41FA5}">
                      <a16:colId xmlns:a16="http://schemas.microsoft.com/office/drawing/2014/main" val="344853567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marL="68580" marR="68580" marT="34290" marB="34290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994776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레벨 디자인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6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 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디버그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8636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모델링 및 </a:t>
                      </a:r>
                      <a:r>
                        <a:rPr lang="ko-KR" altLang="en-US" sz="1400" dirty="0" err="1"/>
                        <a:t>리깅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21045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이펙트 처리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8399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8546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사운드 재생 처리</a:t>
                      </a:r>
                      <a:endParaRPr lang="en-US" altLang="ko-KR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3804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중립 몬스터 </a:t>
                      </a:r>
                      <a:r>
                        <a:rPr lang="en-US" altLang="ko-KR" sz="1400" dirty="0"/>
                        <a:t>AI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039547"/>
                  </a:ext>
                </a:extLst>
              </a:tr>
            </a:tbl>
          </a:graphicData>
        </a:graphic>
      </p:graphicFrame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D4EC24F6-4E37-47E4-A343-7386B2B5206E}"/>
              </a:ext>
            </a:extLst>
          </p:cNvPr>
          <p:cNvSpPr/>
          <p:nvPr/>
        </p:nvSpPr>
        <p:spPr>
          <a:xfrm>
            <a:off x="7407479" y="631313"/>
            <a:ext cx="1577555" cy="285779"/>
          </a:xfrm>
          <a:prstGeom prst="flowChartInputOutpu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이용선</a:t>
            </a:r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ACB9D34-B647-4CA0-8EB2-5074636BCE64}"/>
              </a:ext>
            </a:extLst>
          </p:cNvPr>
          <p:cNvSpPr/>
          <p:nvPr/>
        </p:nvSpPr>
        <p:spPr>
          <a:xfrm>
            <a:off x="7113865" y="902099"/>
            <a:ext cx="1556158" cy="285779"/>
          </a:xfrm>
          <a:prstGeom prst="flowChartInputOutpu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김선필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871C15-ED43-4E78-ADDE-82B0B52D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 및 구성원 역할분담</a:t>
            </a:r>
          </a:p>
        </p:txBody>
      </p:sp>
    </p:spTree>
    <p:extLst>
      <p:ext uri="{BB962C8B-B14F-4D97-AF65-F5344CB8AC3E}">
        <p14:creationId xmlns:p14="http://schemas.microsoft.com/office/powerpoint/2010/main" val="17651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B52D98-533A-47D2-8523-BFFFB3E1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341682"/>
            <a:ext cx="7200900" cy="5159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LOL Minions Fight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http://leagueoflegends.wikia.com/wiki/File:Minions_fight_1.jpg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2: LOL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Minions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War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https://www.youtube.com/watch?v=ZJwaoP2WdIY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 앤 슬래시 예제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디아블로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http://mymin1105.egloos.com/m/5199438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노바 기본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http://m.gamemeca.com/gmc/hos/board.php?gcode=heroes_heroInfo&amp;gid=824308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5: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히오스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특성 선택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https://m.blog.naver.com/PostView.nhn?blogId=lushiwha&amp;logNo=220375586204&amp;proxyReferer=https%3A%2F%2Fwww.google.co.kr%2F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노바 마스터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http://m.gamemeca.com/gmc/hos/board.php?gcode=heroes_heroInfo&amp;gid=824308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7: LOL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뒤틀린 숲 비율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http://devilmaker.tistory.com/entry/%EB%A7%B5-%EB%92%A4%ED%8B%80%EB%A6%B0-%EC%88%B2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8: Cell Shading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예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https://en.wikipedia.org/wiki/Cel_shading</a:t>
            </a:r>
            <a:endParaRPr lang="en-US" altLang="ko-KR" sz="1400" u="sng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9: Sketch Effect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https://www.assetstore.unity3d.com/en/#!/content/47378</a:t>
            </a:r>
            <a:endParaRPr lang="ko-KR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http://www.ansansteno.com/info_steno/1233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http://www.freeiconspng.com/img/15081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4F3F9-DBEC-4C56-A977-5AC96C6A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5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B52D98-533A-47D2-8523-BFFFB3E1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306972"/>
            <a:ext cx="7200900" cy="3910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http://www.iconarchive.com/show/simply-styled-icons-by-dakirby309/Microsoft-Visual-Studio-icon.html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https://www.purepc.pl/karty_graficzne/gry_directx_12_na_celowniku_amd_jeszcze_przyjdzie_nasz_czas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https://tlcburdwan.wordpress.com/home/3ds-max-icon/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https://www.flaticon.com/free-icon/github-logo_25231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https://onlinesearch.net/slack-app-review/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6: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https://www.shareicon.net/tag/trello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04F3F9-DBEC-4C56-A977-5AC96C6A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F03EE-71DD-491C-99CC-16E59ED9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B52D98-533A-47D2-8523-BFFFB3E1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66976"/>
            <a:ext cx="7353300" cy="5810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지루한 라인전은 없다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1</a:t>
            </a:r>
            <a:r>
              <a:rPr lang="ko-KR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 부터 무쌍으로 달려라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E5CC95-1986-4157-8929-F084FAD0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B67F5221-1E99-4AA2-8E18-6AEDE6CEE723}"/>
              </a:ext>
            </a:extLst>
          </p:cNvPr>
          <p:cNvSpPr txBox="1">
            <a:spLocks/>
          </p:cNvSpPr>
          <p:nvPr/>
        </p:nvSpPr>
        <p:spPr>
          <a:xfrm>
            <a:off x="790574" y="3471862"/>
            <a:ext cx="7820991" cy="29815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    2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라인을 가진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VS 2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 앤 슬래시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AOS,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라인에는 끊임없이 몬스터 들이 밀려오고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모든 공격은 범위 공격을 한다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몰려드는 몬스터를 빠르게 처리하고 빠르게 레벨 업 하고 빠르게 승리한다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71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B52D98-533A-47D2-8523-BFFFB3E1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2305051"/>
            <a:ext cx="7501843" cy="39758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 </a:t>
            </a: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 앤 슬래시와 </a:t>
            </a: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AOS</a:t>
            </a: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장르의 결합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</a:t>
            </a:r>
            <a:r>
              <a:rPr lang="en-US" altLang="ko-KR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쿼터 뷰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83508" lvl="1" indent="-385754">
              <a:buAutoNum type="arabicPeriod"/>
            </a:pP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웨이브 당 </a:t>
            </a:r>
            <a:r>
              <a:rPr lang="en-US" altLang="ko-KR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마리 이상의 </a:t>
            </a:r>
            <a:r>
              <a:rPr lang="ko-KR" altLang="en-US" sz="195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미니언</a:t>
            </a: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등장</a:t>
            </a:r>
            <a:endParaRPr lang="en-US" altLang="ko-KR" sz="1950" i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83508" lvl="1" indent="-385754">
              <a:buAutoNum type="arabicPeriod"/>
            </a:pP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 공격을 이용한 빠른 레벨 업</a:t>
            </a:r>
            <a:endParaRPr lang="en-US" altLang="ko-KR" sz="1950" i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83508" lvl="1" indent="-385754">
              <a:buAutoNum type="arabicPeriod"/>
            </a:pP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  <a:r>
              <a:rPr lang="en-US" altLang="ko-KR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특성을 선택할 때마다 바뀌는 외형</a:t>
            </a:r>
            <a:endParaRPr lang="en-US" altLang="ko-KR" sz="1950" i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83508" lvl="1" indent="-385754">
              <a:buFont typeface="Franklin Gothic Book" panose="020B0503020102020204" pitchFamily="34" charset="0"/>
              <a:buAutoNum type="arabicPeriod"/>
            </a:pP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셀 </a:t>
            </a:r>
            <a:r>
              <a:rPr lang="ko-KR" altLang="en-US" sz="1950" i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셰이딩과</a:t>
            </a:r>
            <a:r>
              <a:rPr lang="ko-KR" altLang="en-US" sz="1950" i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스케치 이펙트</a:t>
            </a:r>
            <a:endParaRPr lang="en-US" altLang="ko-KR" sz="1950" i="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A85B2C-D3FB-4AA0-AAC7-E0CE1169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A5CB218-B5A9-439A-917E-3F04C4A7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251601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B1D0A19-5C2C-48C2-ABD9-EDBA2D385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228" y="2434978"/>
            <a:ext cx="3732672" cy="2843213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0EB35E-B46E-4538-8918-287D210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4574C8-DA52-475F-8ACE-F0EDF770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83" y="2434977"/>
            <a:ext cx="3732672" cy="2843213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F96B2682-8B3B-413E-8546-3D8407DE6B38}"/>
              </a:ext>
            </a:extLst>
          </p:cNvPr>
          <p:cNvSpPr txBox="1">
            <a:spLocks/>
          </p:cNvSpPr>
          <p:nvPr/>
        </p:nvSpPr>
        <p:spPr>
          <a:xfrm>
            <a:off x="810228" y="5278190"/>
            <a:ext cx="2668114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LOL Minions Fight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E28AE4AA-9352-468D-85FC-54AD29DC2709}"/>
              </a:ext>
            </a:extLst>
          </p:cNvPr>
          <p:cNvSpPr txBox="1">
            <a:spLocks/>
          </p:cNvSpPr>
          <p:nvPr/>
        </p:nvSpPr>
        <p:spPr>
          <a:xfrm>
            <a:off x="4854983" y="5278190"/>
            <a:ext cx="3025589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2: LOL Minions War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3E57A26-96D0-4748-82FE-13E557FE5344}"/>
              </a:ext>
            </a:extLst>
          </p:cNvPr>
          <p:cNvSpPr txBox="1">
            <a:spLocks/>
          </p:cNvSpPr>
          <p:nvPr/>
        </p:nvSpPr>
        <p:spPr>
          <a:xfrm>
            <a:off x="919807" y="1398754"/>
            <a:ext cx="7695851" cy="10342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시간마다 생성되는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미니언을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5~6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마리에서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마리 이상 생성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5F93BBA-BC60-4DEE-86A3-B7B52FA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</p:spTree>
    <p:extLst>
      <p:ext uri="{BB962C8B-B14F-4D97-AF65-F5344CB8AC3E}">
        <p14:creationId xmlns:p14="http://schemas.microsoft.com/office/powerpoint/2010/main" val="23167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0EB35E-B46E-4538-8918-287D210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3E57A26-96D0-4748-82FE-13E557FE5344}"/>
              </a:ext>
            </a:extLst>
          </p:cNvPr>
          <p:cNvSpPr txBox="1">
            <a:spLocks/>
          </p:cNvSpPr>
          <p:nvPr/>
        </p:nvSpPr>
        <p:spPr>
          <a:xfrm>
            <a:off x="1120979" y="1314123"/>
            <a:ext cx="7200900" cy="11294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 공격을 이용하여 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다수의 적을 순식간에 처리하는 핵 앤 슬래시의 액션을 강조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5F93BBA-BC60-4DEE-86A3-B7B52FA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AFDAFA-CA3D-4AB8-8DCF-51D312024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437" y="2376487"/>
            <a:ext cx="6067425" cy="3400425"/>
          </a:xfrm>
        </p:spPr>
      </p:pic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D87B9DD2-87DB-498D-B34F-0295D149D590}"/>
              </a:ext>
            </a:extLst>
          </p:cNvPr>
          <p:cNvSpPr txBox="1">
            <a:spLocks/>
          </p:cNvSpPr>
          <p:nvPr/>
        </p:nvSpPr>
        <p:spPr>
          <a:xfrm>
            <a:off x="1546411" y="5791299"/>
            <a:ext cx="3025589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3: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 앤 슬래시 예제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디아블로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052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0EB35E-B46E-4538-8918-287D210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5F93BBA-BC60-4DEE-86A3-B7B52FA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FFE0065A-5B6E-4224-B557-5AC4521A0992}"/>
              </a:ext>
            </a:extLst>
          </p:cNvPr>
          <p:cNvSpPr/>
          <p:nvPr/>
        </p:nvSpPr>
        <p:spPr>
          <a:xfrm>
            <a:off x="2155509" y="5145968"/>
            <a:ext cx="966135" cy="62078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07AE7292-3A4B-44C2-ADEA-972029055387}"/>
              </a:ext>
            </a:extLst>
          </p:cNvPr>
          <p:cNvSpPr/>
          <p:nvPr/>
        </p:nvSpPr>
        <p:spPr>
          <a:xfrm>
            <a:off x="1896151" y="2858549"/>
            <a:ext cx="1484851" cy="62078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막대기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3A9714D-83B8-446E-8636-236BEC42E6AB}"/>
              </a:ext>
            </a:extLst>
          </p:cNvPr>
          <p:cNvSpPr/>
          <p:nvPr/>
        </p:nvSpPr>
        <p:spPr>
          <a:xfrm>
            <a:off x="3265464" y="5145968"/>
            <a:ext cx="966135" cy="62078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활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7B6DB28A-33A3-4CB8-BD04-F652643F9E88}"/>
              </a:ext>
            </a:extLst>
          </p:cNvPr>
          <p:cNvSpPr/>
          <p:nvPr/>
        </p:nvSpPr>
        <p:spPr>
          <a:xfrm>
            <a:off x="1028700" y="5145968"/>
            <a:ext cx="966135" cy="62078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DA7AEE0-DE88-46AF-94F7-6402F2AAE2B0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rot="16200000" flipH="1">
            <a:off x="2360237" y="3757673"/>
            <a:ext cx="1666634" cy="110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C5951DF-895D-4FDC-9802-62FE50556996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rot="5400000">
            <a:off x="1241856" y="3749247"/>
            <a:ext cx="1666634" cy="11268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55C8C8-0FE1-4058-8CAF-38EF6826B126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2638577" y="3479334"/>
            <a:ext cx="0" cy="166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22F190-190C-45A1-8DDB-B370E6CEF560}"/>
              </a:ext>
            </a:extLst>
          </p:cNvPr>
          <p:cNvSpPr txBox="1"/>
          <p:nvPr/>
        </p:nvSpPr>
        <p:spPr>
          <a:xfrm>
            <a:off x="4490957" y="2825702"/>
            <a:ext cx="43957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시작 시 캐릭터는 단순한 막대기를</a:t>
            </a:r>
            <a:endParaRPr lang="en-US" altLang="ko-KR" dirty="0"/>
          </a:p>
          <a:p>
            <a:r>
              <a:rPr lang="ko-KR" altLang="en-US" dirty="0"/>
              <a:t>장비한다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캐릭터는 처음 레벨 업을 하면 무기를</a:t>
            </a:r>
            <a:endParaRPr lang="en-US" altLang="ko-KR" dirty="0"/>
          </a:p>
          <a:p>
            <a:r>
              <a:rPr lang="ko-KR" altLang="en-US" dirty="0"/>
              <a:t>선택한다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선택한 무기에 따라 캐릭터의 스킬과</a:t>
            </a:r>
            <a:endParaRPr lang="en-US" altLang="ko-KR" dirty="0"/>
          </a:p>
          <a:p>
            <a:r>
              <a:rPr lang="ko-KR" altLang="en-US" dirty="0"/>
              <a:t>애니메이션이 설정된다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레벨 업 시 특성을 선택하며 특성에 따라 외형 및 스킬 효과를 적용한다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971F2-AD7A-4791-988F-6C81E98E981D}"/>
              </a:ext>
            </a:extLst>
          </p:cNvPr>
          <p:cNvSpPr txBox="1"/>
          <p:nvPr/>
        </p:nvSpPr>
        <p:spPr>
          <a:xfrm>
            <a:off x="999622" y="5766753"/>
            <a:ext cx="244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무기선택 예제</a:t>
            </a: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3A2A9FBC-C398-4DD6-A548-D4FC51201B8B}"/>
              </a:ext>
            </a:extLst>
          </p:cNvPr>
          <p:cNvSpPr txBox="1">
            <a:spLocks/>
          </p:cNvSpPr>
          <p:nvPr/>
        </p:nvSpPr>
        <p:spPr>
          <a:xfrm>
            <a:off x="1028700" y="1303106"/>
            <a:ext cx="7200900" cy="115326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레벨업을 하며 선택하는 특성에 따라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외형과 무기 및 애니메이션의 변화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1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0EB35E-B46E-4538-8918-287D210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5F93BBA-BC60-4DEE-86A3-B7B52FA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1600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5147F205-F88B-4089-936A-0CA1B9BD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265" y="6034471"/>
            <a:ext cx="2667600" cy="323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5: </a:t>
            </a:r>
            <a:r>
              <a:rPr lang="ko-KR" altLang="en-US" sz="13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히오스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특성 선택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C5F981-D631-4C38-9258-5641AEC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65" y="2432405"/>
            <a:ext cx="2216462" cy="36147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2C7365-233E-4592-95B9-89181CC47EC6}"/>
              </a:ext>
            </a:extLst>
          </p:cNvPr>
          <p:cNvSpPr/>
          <p:nvPr/>
        </p:nvSpPr>
        <p:spPr>
          <a:xfrm>
            <a:off x="3676275" y="3802999"/>
            <a:ext cx="1694576" cy="44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7B9737-1A6C-4E8B-9AE8-B4E66EE97506}"/>
              </a:ext>
            </a:extLst>
          </p:cNvPr>
          <p:cNvSpPr/>
          <p:nvPr/>
        </p:nvSpPr>
        <p:spPr>
          <a:xfrm>
            <a:off x="5570624" y="3664083"/>
            <a:ext cx="1097401" cy="722447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특성 선택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1F369BB-A563-48DB-848A-BBEB051A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22" y="2916770"/>
            <a:ext cx="1836477" cy="2939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3318F9-D938-4A7F-B83F-FAE47EC6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16769"/>
            <a:ext cx="1836477" cy="2939519"/>
          </a:xfrm>
          <a:prstGeom prst="rect">
            <a:avLst/>
          </a:prstGeom>
        </p:spPr>
      </p:pic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51A15237-CBA8-4B17-AA1A-28556A7D9BDA}"/>
              </a:ext>
            </a:extLst>
          </p:cNvPr>
          <p:cNvSpPr txBox="1">
            <a:spLocks/>
          </p:cNvSpPr>
          <p:nvPr/>
        </p:nvSpPr>
        <p:spPr>
          <a:xfrm>
            <a:off x="923301" y="5856288"/>
            <a:ext cx="2667600" cy="32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4: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노바 기본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내용 개체 틀 4">
            <a:extLst>
              <a:ext uri="{FF2B5EF4-FFF2-40B4-BE49-F238E27FC236}">
                <a16:creationId xmlns:a16="http://schemas.microsoft.com/office/drawing/2014/main" id="{973B2788-EED6-4529-8D5B-AD646778FC39}"/>
              </a:ext>
            </a:extLst>
          </p:cNvPr>
          <p:cNvSpPr txBox="1">
            <a:spLocks/>
          </p:cNvSpPr>
          <p:nvPr/>
        </p:nvSpPr>
        <p:spPr>
          <a:xfrm>
            <a:off x="6781500" y="5856288"/>
            <a:ext cx="2667600" cy="32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6858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6: </a:t>
            </a:r>
            <a:r>
              <a:rPr lang="ko-KR" alt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노바 마스터</a:t>
            </a:r>
            <a:endParaRPr lang="en-US" altLang="ko-KR" sz="13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BDD0CB98-4370-4874-976C-BD0450B82A0E}"/>
              </a:ext>
            </a:extLst>
          </p:cNvPr>
          <p:cNvSpPr txBox="1">
            <a:spLocks/>
          </p:cNvSpPr>
          <p:nvPr/>
        </p:nvSpPr>
        <p:spPr>
          <a:xfrm>
            <a:off x="1028700" y="1303106"/>
            <a:ext cx="7200900" cy="115326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레벨업을 하며 선택하는 특성에 따라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60000"/>
              </a:lnSpc>
              <a:buClr>
                <a:schemeClr val="accent1">
                  <a:lumMod val="50000"/>
                </a:schemeClr>
              </a:buClr>
              <a:buNone/>
            </a:pPr>
            <a:r>
              <a:rPr lang="ko-KR" altLang="en-US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외형과 무기 및 애니메이션의 변화</a:t>
            </a:r>
            <a:endParaRPr lang="en-US" altLang="ko-KR" sz="19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24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0EB35E-B46E-4538-8918-287D210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07B1C6E-1499-4F0C-A1F2-089EFA0E44CB}"/>
              </a:ext>
            </a:extLst>
          </p:cNvPr>
          <p:cNvSpPr txBox="1">
            <a:spLocks/>
          </p:cNvSpPr>
          <p:nvPr/>
        </p:nvSpPr>
        <p:spPr>
          <a:xfrm>
            <a:off x="1720869" y="4968034"/>
            <a:ext cx="3025589" cy="3238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7: LOL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뒤틀린 숲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비율</a:t>
            </a:r>
            <a:endParaRPr lang="en-US" altLang="ko-KR" sz="105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345CFB3-FDBB-4D9E-8373-582061E2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2716"/>
            <a:ext cx="7200900" cy="581025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게임소개 및 특징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DE2232-A645-4B73-96CB-C4D14ECBE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84225"/>
              </p:ext>
            </p:extLst>
          </p:nvPr>
        </p:nvGraphicFramePr>
        <p:xfrm>
          <a:off x="1494983" y="5226947"/>
          <a:ext cx="3749140" cy="148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6782">
                  <a:extLst>
                    <a:ext uri="{9D8B030D-6E8A-4147-A177-3AD203B41FA5}">
                      <a16:colId xmlns:a16="http://schemas.microsoft.com/office/drawing/2014/main" val="3155774056"/>
                    </a:ext>
                  </a:extLst>
                </a:gridCol>
                <a:gridCol w="856179">
                  <a:extLst>
                    <a:ext uri="{9D8B030D-6E8A-4147-A177-3AD203B41FA5}">
                      <a16:colId xmlns:a16="http://schemas.microsoft.com/office/drawing/2014/main" val="2900010894"/>
                    </a:ext>
                  </a:extLst>
                </a:gridCol>
                <a:gridCol w="856179">
                  <a:extLst>
                    <a:ext uri="{9D8B030D-6E8A-4147-A177-3AD203B41FA5}">
                      <a16:colId xmlns:a16="http://schemas.microsoft.com/office/drawing/2014/main" val="2184287599"/>
                    </a:ext>
                  </a:extLst>
                </a:gridCol>
              </a:tblGrid>
              <a:tr h="243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X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Y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14573"/>
                  </a:ext>
                </a:extLst>
              </a:tr>
              <a:tr h="243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화면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303645"/>
                  </a:ext>
                </a:extLst>
              </a:tr>
              <a:tr h="243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맵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41404"/>
                  </a:ext>
                </a:extLst>
              </a:tr>
              <a:tr h="243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한 화면에 보이는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31.5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44068"/>
                  </a:ext>
                </a:extLst>
              </a:tr>
              <a:tr h="243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 cm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687192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689922-8997-4374-AC82-2072DDE74E69}"/>
              </a:ext>
            </a:extLst>
          </p:cNvPr>
          <p:cNvGrpSpPr/>
          <p:nvPr/>
        </p:nvGrpSpPr>
        <p:grpSpPr>
          <a:xfrm>
            <a:off x="1429389" y="1217969"/>
            <a:ext cx="6534092" cy="3692913"/>
            <a:chOff x="1334329" y="1952566"/>
            <a:chExt cx="6967442" cy="431099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5E3C9AF-1A85-4152-9928-D5DFAE3B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273" y="1952626"/>
              <a:ext cx="6897498" cy="431093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B94A41-C7DD-4484-B349-DE84225474C3}"/>
                </a:ext>
              </a:extLst>
            </p:cNvPr>
            <p:cNvSpPr txBox="1"/>
            <p:nvPr/>
          </p:nvSpPr>
          <p:spPr>
            <a:xfrm>
              <a:off x="7467056" y="5083415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200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81EA3E-A9B1-4FE8-A062-246A1303CD6F}"/>
                </a:ext>
              </a:extLst>
            </p:cNvPr>
            <p:cNvSpPr txBox="1"/>
            <p:nvPr/>
          </p:nvSpPr>
          <p:spPr>
            <a:xfrm>
              <a:off x="6567920" y="5444882"/>
              <a:ext cx="592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100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EA5141-954A-4159-98F7-EA3E822C311B}"/>
                </a:ext>
              </a:extLst>
            </p:cNvPr>
            <p:cNvSpPr txBox="1"/>
            <p:nvPr/>
          </p:nvSpPr>
          <p:spPr>
            <a:xfrm>
              <a:off x="4553552" y="1952566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56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4AF92A2-C5AA-4B2E-A5A8-AD96076D29C0}"/>
                </a:ext>
              </a:extLst>
            </p:cNvPr>
            <p:cNvCxnSpPr>
              <a:cxnSpLocks/>
            </p:cNvCxnSpPr>
            <p:nvPr/>
          </p:nvCxnSpPr>
          <p:spPr>
            <a:xfrm>
              <a:off x="5066950" y="2083371"/>
              <a:ext cx="316265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6C2D01-1916-4EBF-82CF-6BFFA65A7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0018" y="2083373"/>
              <a:ext cx="291984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929F0-8A4B-442C-A2B6-7CEBF0B93CC0}"/>
                </a:ext>
              </a:extLst>
            </p:cNvPr>
            <p:cNvSpPr txBox="1"/>
            <p:nvPr/>
          </p:nvSpPr>
          <p:spPr>
            <a:xfrm>
              <a:off x="1334329" y="3977289"/>
              <a:ext cx="585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31.5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B14DD92-69E4-4C30-AC9D-3D45E90858D5}"/>
                </a:ext>
              </a:extLst>
            </p:cNvPr>
            <p:cNvCxnSpPr/>
            <p:nvPr/>
          </p:nvCxnSpPr>
          <p:spPr>
            <a:xfrm flipV="1">
              <a:off x="1510018" y="2214117"/>
              <a:ext cx="0" cy="169779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E5940AD-614E-4EA2-A82C-B946B1AD18C5}"/>
                </a:ext>
              </a:extLst>
            </p:cNvPr>
            <p:cNvCxnSpPr>
              <a:cxnSpLocks/>
            </p:cNvCxnSpPr>
            <p:nvPr/>
          </p:nvCxnSpPr>
          <p:spPr>
            <a:xfrm>
              <a:off x="1510018" y="4345497"/>
              <a:ext cx="0" cy="181202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C7ABE2B-24EB-4B9B-B184-EBB4C87FA0F4}"/>
                </a:ext>
              </a:extLst>
            </p:cNvPr>
            <p:cNvCxnSpPr>
              <a:cxnSpLocks/>
            </p:cNvCxnSpPr>
            <p:nvPr/>
          </p:nvCxnSpPr>
          <p:spPr>
            <a:xfrm>
              <a:off x="3716323" y="3296873"/>
              <a:ext cx="276837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2CDA2C8-BD5D-4022-A880-532DCABE086F}"/>
                </a:ext>
              </a:extLst>
            </p:cNvPr>
            <p:cNvCxnSpPr/>
            <p:nvPr/>
          </p:nvCxnSpPr>
          <p:spPr>
            <a:xfrm flipV="1">
              <a:off x="3640822" y="2861680"/>
              <a:ext cx="0" cy="402671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F29F9F-9B13-4B81-9A93-8C69D1605B49}"/>
                </a:ext>
              </a:extLst>
            </p:cNvPr>
            <p:cNvSpPr txBox="1"/>
            <p:nvPr/>
          </p:nvSpPr>
          <p:spPr>
            <a:xfrm>
              <a:off x="3685660" y="329533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7A8F8C-FD13-4558-80CD-D26EB9D43A07}"/>
                </a:ext>
              </a:extLst>
            </p:cNvPr>
            <p:cNvSpPr txBox="1"/>
            <p:nvPr/>
          </p:nvSpPr>
          <p:spPr>
            <a:xfrm>
              <a:off x="3260539" y="2900853"/>
              <a:ext cx="418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10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46F1D1F-D0E6-4F60-94F3-5B3FA114A807}"/>
                </a:ext>
              </a:extLst>
            </p:cNvPr>
            <p:cNvCxnSpPr>
              <a:cxnSpLocks/>
            </p:cNvCxnSpPr>
            <p:nvPr/>
          </p:nvCxnSpPr>
          <p:spPr>
            <a:xfrm>
              <a:off x="4295163" y="3826778"/>
              <a:ext cx="276837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B145DC0-C6F9-485F-B2DD-0D9E2A360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163" y="3566775"/>
              <a:ext cx="0" cy="20133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CF71E8-1E27-492D-9ACA-780FF4283A3D}"/>
                </a:ext>
              </a:extLst>
            </p:cNvPr>
            <p:cNvSpPr txBox="1"/>
            <p:nvPr/>
          </p:nvSpPr>
          <p:spPr>
            <a:xfrm>
              <a:off x="4267108" y="3769540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BB2C46-3CF7-4D3C-9AF1-B226EB72C136}"/>
                </a:ext>
              </a:extLst>
            </p:cNvPr>
            <p:cNvSpPr txBox="1"/>
            <p:nvPr/>
          </p:nvSpPr>
          <p:spPr>
            <a:xfrm>
              <a:off x="4032497" y="3488224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DC4E4A74-6561-435C-B90C-D3C1133985EA}"/>
                </a:ext>
              </a:extLst>
            </p:cNvPr>
            <p:cNvCxnSpPr/>
            <p:nvPr/>
          </p:nvCxnSpPr>
          <p:spPr>
            <a:xfrm flipV="1">
              <a:off x="6936772" y="5215414"/>
              <a:ext cx="0" cy="28819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9B7F834-1BC0-4EFE-9112-D661AE31628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383" y="5783436"/>
              <a:ext cx="0" cy="2542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C6796DB-3700-4306-9611-44760DE3C02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8012398" y="5252692"/>
              <a:ext cx="21720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6970F20-D207-4400-8DBB-5F9ABF42FF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0855" y="5252692"/>
              <a:ext cx="347580" cy="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B973950-B99F-4711-AD12-FD59056FC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335"/>
              </p:ext>
            </p:extLst>
          </p:nvPr>
        </p:nvGraphicFramePr>
        <p:xfrm>
          <a:off x="5591724" y="5226947"/>
          <a:ext cx="2371757" cy="1118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665">
                  <a:extLst>
                    <a:ext uri="{9D8B030D-6E8A-4147-A177-3AD203B41FA5}">
                      <a16:colId xmlns:a16="http://schemas.microsoft.com/office/drawing/2014/main" val="3155774056"/>
                    </a:ext>
                  </a:extLst>
                </a:gridCol>
                <a:gridCol w="866092">
                  <a:extLst>
                    <a:ext uri="{9D8B030D-6E8A-4147-A177-3AD203B41FA5}">
                      <a16:colId xmlns:a16="http://schemas.microsoft.com/office/drawing/2014/main" val="2900010894"/>
                    </a:ext>
                  </a:extLst>
                </a:gridCol>
              </a:tblGrid>
              <a:tr h="302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914573"/>
                  </a:ext>
                </a:extLst>
              </a:tr>
              <a:tr h="512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플레이어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평균 속력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 cm/s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159596"/>
                  </a:ext>
                </a:extLst>
              </a:tr>
              <a:tr h="302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미니언</a:t>
                      </a:r>
                      <a:r>
                        <a:rPr lang="ko-KR" altLang="en-US" b="1" dirty="0"/>
                        <a:t> 속력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 cm/s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049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482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1311</Words>
  <Application>Microsoft Office PowerPoint</Application>
  <PresentationFormat>화면 슬라이드 쇼(4:3)</PresentationFormat>
  <Paragraphs>298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돋움</vt:lpstr>
      <vt:lpstr>맑은 고딕</vt:lpstr>
      <vt:lpstr>휴먼편지체</vt:lpstr>
      <vt:lpstr>Arial</vt:lpstr>
      <vt:lpstr>Franklin Gothic Book</vt:lpstr>
      <vt:lpstr>Wingdings</vt:lpstr>
      <vt:lpstr>Crop</vt:lpstr>
      <vt:lpstr>Image</vt:lpstr>
      <vt:lpstr>PowerPoint 프레젠테이션</vt:lpstr>
      <vt:lpstr>목차</vt:lpstr>
      <vt:lpstr>게임소개 및 특징</vt:lpstr>
      <vt:lpstr>게임소개 및 특징</vt:lpstr>
      <vt:lpstr>게임소개 및 특징</vt:lpstr>
      <vt:lpstr>게임소개 및 특징</vt:lpstr>
      <vt:lpstr>게임소개 및 특징</vt:lpstr>
      <vt:lpstr>게임소개 및 특징</vt:lpstr>
      <vt:lpstr>게임소개 및 특징</vt:lpstr>
      <vt:lpstr>게임소개 및 특징</vt:lpstr>
      <vt:lpstr>PowerPoint 프레젠테이션</vt:lpstr>
      <vt:lpstr>개발 환경</vt:lpstr>
      <vt:lpstr>연구목적</vt:lpstr>
      <vt:lpstr>중점 연구분야 및 기술적 요소</vt:lpstr>
      <vt:lpstr>중점 연구 분야  Client</vt:lpstr>
      <vt:lpstr>중점 연구 분야  Server</vt:lpstr>
      <vt:lpstr>중점 연구 분야 Server</vt:lpstr>
      <vt:lpstr>중점 연구 분야 Server</vt:lpstr>
      <vt:lpstr>개발일정 및 구성원 역할분담</vt:lpstr>
      <vt:lpstr>개발일정 및 구성원 역할분담</vt:lpstr>
      <vt:lpstr>개발일정 및 구성원 역할분담</vt:lpstr>
      <vt:lpstr>자료 출처</vt:lpstr>
      <vt:lpstr>자료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ND K</dc:creator>
  <cp:lastModifiedBy>ND K</cp:lastModifiedBy>
  <cp:revision>189</cp:revision>
  <dcterms:created xsi:type="dcterms:W3CDTF">2017-11-27T13:46:01Z</dcterms:created>
  <dcterms:modified xsi:type="dcterms:W3CDTF">2017-12-19T06:43:48Z</dcterms:modified>
</cp:coreProperties>
</file>